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_rels/slideMaster40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80.xml.rels" ContentType="application/vnd.openxmlformats-package.relationships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0.xml" ContentType="application/vnd.openxmlformats-officedocument.presentationml.slideMaster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26.xml" ContentType="application/vnd.openxmlformats-officedocument.theme+xml"/>
  <Override PartName="/ppt/theme/theme1.xml" ContentType="application/vnd.openxmlformats-officedocument.theme+xml"/>
  <Override PartName="/ppt/theme/theme27.xml" ContentType="application/vnd.openxmlformats-officedocument.theme+xml"/>
  <Override PartName="/ppt/theme/theme2.xml" ContentType="application/vnd.openxmlformats-officedocument.theme+xml"/>
  <Override PartName="/ppt/theme/theme28.xml" ContentType="application/vnd.openxmlformats-officedocument.theme+xml"/>
  <Override PartName="/ppt/theme/theme3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40.xml" ContentType="application/vnd.openxmlformats-officedocument.theme+xml"/>
  <Override PartName="/ppt/theme/theme6.xml" ContentType="application/vnd.openxmlformats-officedocument.theme+xml"/>
  <Override PartName="/ppt/theme/theme41.xml" ContentType="application/vnd.openxmlformats-officedocument.theme+xml"/>
  <Override PartName="/ppt/theme/theme7.xml" ContentType="application/vnd.openxmlformats-officedocument.theme+xml"/>
  <Override PartName="/ppt/theme/theme42.xml" ContentType="application/vnd.openxmlformats-officedocument.theme+xml"/>
  <Override PartName="/ppt/theme/theme8.xml" ContentType="application/vnd.openxmlformats-officedocument.theme+xml"/>
  <Override PartName="/ppt/theme/theme43.xml" ContentType="application/vnd.openxmlformats-officedocument.theme+xml"/>
  <Override PartName="/ppt/theme/theme9.xml" ContentType="application/vnd.openxmlformats-officedocument.theme+xml"/>
  <Override PartName="/ppt/theme/theme44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11.png" ContentType="image/png"/>
  <Override PartName="/ppt/media/image4.svg" ContentType="image/svg"/>
  <Override PartName="/ppt/media/image7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  <p:sldMasterId id="2147483806" r:id="rId81"/>
  </p:sldMasterIdLst>
  <p:notesMasterIdLst>
    <p:notesMasterId r:id="rId82"/>
  </p:notesMasterIdLst>
  <p:sldIdLst>
    <p:sldId id="256" r:id="rId83"/>
    <p:sldId id="257" r:id="rId84"/>
    <p:sldId id="258" r:id="rId85"/>
    <p:sldId id="259" r:id="rId86"/>
    <p:sldId id="260" r:id="rId87"/>
    <p:sldId id="261" r:id="rId88"/>
    <p:sldId id="262" r:id="rId89"/>
    <p:sldId id="263" r:id="rId90"/>
    <p:sldId id="264" r:id="rId91"/>
    <p:sldId id="265" r:id="rId92"/>
    <p:sldId id="266" r:id="rId9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Master" Target="slideMasters/slideMaster80.xml"/><Relationship Id="rId82" Type="http://schemas.openxmlformats.org/officeDocument/2006/relationships/notesMaster" Target="notesMasters/notesMaster1.xml"/><Relationship Id="rId83" Type="http://schemas.openxmlformats.org/officeDocument/2006/relationships/slide" Target="slides/slide1.xml"/><Relationship Id="rId84" Type="http://schemas.openxmlformats.org/officeDocument/2006/relationships/slide" Target="slides/slide2.xml"/><Relationship Id="rId85" Type="http://schemas.openxmlformats.org/officeDocument/2006/relationships/slide" Target="slides/slide3.xml"/><Relationship Id="rId86" Type="http://schemas.openxmlformats.org/officeDocument/2006/relationships/slide" Target="slides/slide4.xml"/><Relationship Id="rId87" Type="http://schemas.openxmlformats.org/officeDocument/2006/relationships/slide" Target="slides/slide5.xml"/><Relationship Id="rId88" Type="http://schemas.openxmlformats.org/officeDocument/2006/relationships/slide" Target="slides/slide6.xml"/><Relationship Id="rId89" Type="http://schemas.openxmlformats.org/officeDocument/2006/relationships/slide" Target="slides/slide7.xml"/><Relationship Id="rId90" Type="http://schemas.openxmlformats.org/officeDocument/2006/relationships/slide" Target="slides/slide8.xml"/><Relationship Id="rId91" Type="http://schemas.openxmlformats.org/officeDocument/2006/relationships/slide" Target="slides/slide9.xml"/><Relationship Id="rId92" Type="http://schemas.openxmlformats.org/officeDocument/2006/relationships/slide" Target="slides/slide10.xml"/><Relationship Id="rId93" Type="http://schemas.openxmlformats.org/officeDocument/2006/relationships/slide" Target="slides/slide11.xml"/><Relationship Id="rId9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перемещения страницы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54B6316-BF65-4BCC-9B2F-D771E9C0F1F1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6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3C247C6-B87E-46B2-B955-8D14B8A5F1E9}" type="slidenum">
              <a:rPr b="0" lang="ru-RU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0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.xml"/>
</Relationships>
</file>

<file path=ppt/slideMasters/_rels/slideMaster80.xml.rels><?xml version="1.0" encoding="UTF-8"?>
<Relationships xmlns="http://schemas.openxmlformats.org/package/2006/relationships"><Relationship Id="rId1" Type="http://schemas.openxmlformats.org/officeDocument/2006/relationships/theme" Target="../theme/theme8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0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5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" name="Скругленный прямоугольник 15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64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" name="Скругленный прямоугольник 15"/>
          <p:cNvSpPr/>
          <p:nvPr/>
        </p:nvSpPr>
        <p:spPr>
          <a:xfrm>
            <a:off x="6201360" y="10926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5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8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78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" name="Скругленный прямоугольник 15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0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8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8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7" name="Скругленный прямоугольник 15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" name="Скругленный прямоугольник 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9" name="Скругленный прямоугольник 14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98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9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0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0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05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6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7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12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3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4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0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1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8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19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0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1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5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2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2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30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1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2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3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4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5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40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1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2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3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4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5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5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4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50" name="Рисунок 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51" name="Рисунок 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7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56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7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8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9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0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1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66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7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8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9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0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1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80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1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2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3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8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88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9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0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1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96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7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8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9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4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5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6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7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16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7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8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9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0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2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3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28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29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0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1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2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3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4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5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5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44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5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6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7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8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9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0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1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5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56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7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8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9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0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2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3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5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6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6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6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7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7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7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7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8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8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8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8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8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7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9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9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9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9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0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0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7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1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1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7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1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5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2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2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22" name="Скругленный прямоугольник 6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3" name="Скругленный прямоугольник 7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2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2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2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30" name="Скругленный прямоугольник 6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1" name="Скругленный прямоугольник 7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7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3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3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38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9" name="Скругленный прямоугольник 2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4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4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4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4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46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7" name="Скругленный прямоугольник 2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7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5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5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5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5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7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6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6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6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66" name="Скругленный прямоугольник 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7" name="Скругленный прямоугольник 7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8" name="Скругленный прямоугольник 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9" name="Скругленный прямоугольник 11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7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7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7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76" name="Скругленный прямоугольник 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7" name="Скругленный прямоугольник 7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8" name="Скругленный прямоугольник 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9" name="Скругленный прямоугольник 11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8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8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8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7" name="Скругленный прямоугольник 2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8" name="Скругленный прямоугольник 9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9" name="Скругленный прямоугольник 10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9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9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9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9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7" name="Скругленный прямоугольник 2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8" name="Скругленный прямоугольник 9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9" name="Скругленный прямоугольник 10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7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5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0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0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0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7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1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1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1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16" name="Скругленный прямоугольник 6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7" name="Скругленный прямоугольник 7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8" name="Скругленный прямоугольник 8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0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2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2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25" name="Скругленный прямоугольник 6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6" name="Скругленный прямоугольник 7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7" name="Скругленный прямоугольник 8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3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3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3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34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5" name="Скругленный прямоугольник 2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6" name="Скругленный прямоугольник 9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7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4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41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42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43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4" name="Скругленный прямоугольник 2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5" name="Скругленный прямоугольник 9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4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5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5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7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5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5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58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9" name="Скругленный прямоугольник 2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0" name="Скругленный прямоугольник 9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1" name="Скругленный прямоугольник 10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2" name="Скругленный прямоугольник 1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3" name="Скругленный прямоугольник 1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6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6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6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70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1" name="Скругленный прямоугольник 2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2" name="Скругленный прямоугольник 9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3" name="Скругленный прямоугольник 10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4" name="Скругленный прямоугольник 1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5" name="Скругленный прямоугольник 1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7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8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8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82" name="Скругленный прямоугольник 6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3" name="Скругленный прямоугольник 7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4" name="Скругленный прямоугольник 8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5" name="Скругленный прямоугольник 11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6" name="Скругленный прямоугольник 12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7" name="Скругленный прямоугольник 13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9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9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9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94" name="Скругленный прямоугольник 6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5" name="Скругленный прямоугольник 7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6" name="Скругленный прямоугольник 8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7" name="Скругленный прямоугольник 11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8" name="Скругленный прямоугольник 12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9" name="Скругленный прямоугольник 13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7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5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0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0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0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6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1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1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16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7" name="Скругленный прямоугольник 2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8" name="Скругленный прямоугольник 9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9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2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2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26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7" name="Скругленный прямоугольник 2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8" name="Скругленный прямоугольник 9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9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3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3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36" name="Скругленный прямоугольник 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7" name="Скругленный прямоугольник 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8" name="Скругленный прямоугольник 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9" name="Скругленный прямоугольник 1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4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4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4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46" name="Скругленный прямоугольник 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7" name="Скругленный прямоугольник 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8" name="Скругленный прямоугольник 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9" name="Скругленный прямоугольник 1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7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5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5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6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6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62" name="Скругленный прямоугольник 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3" name="Скругленный прямоугольник 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4" name="Скругленный прямоугольник 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5" name="Скругленный прямоугольник 11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6" name="Скругленный прямоугольник 12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7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8" name="Скругленный прямоугольник 18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9" name="Скругленный прямоугольник 19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7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7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7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76" name="Скругленный прямоугольник 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7" name="Скругленный прямоугольник 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8" name="Скругленный прямоугольник 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9" name="Скругленный прямоугольник 11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0" name="Скругленный прямоугольник 12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2" name="Скругленный прямоугольник 18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3" name="Скругленный прямоугольник 19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8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8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8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90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1" name="Скругленный прямоугольник 2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2" name="Скругленный прямоугольник 9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3" name="Скругленный прямоугольник 10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4" name="Скругленный прямоугольник 14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5" name="Скругленный прямоугольник 15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6" name="Скругленный прямоугольник 16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7" name="Скругленный прямоугольник 17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560">
            <a:noFill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0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60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60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604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5" name="Скругленный прямоугольник 2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6" name="Скругленный прямоугольник 9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7" name="Скругленный прямоугольник 10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8" name="Скругленный прямоугольник 14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09" name="Скругленный прямоугольник 15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0" name="Скругленный прямоугольник 16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1" name="Скругленный прямоугольник 17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600">
            <a:solidFill>
              <a:srgbClr val="ffffff"/>
            </a:solidFill>
            <a:round/>
          </a:ln>
          <a:effectLst>
            <a:outerShdw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7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1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2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6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8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6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7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rial"/>
              </a:rPr>
              <a:t>Для правки структуры щёлкните мышью</a:t>
            </a:r>
            <a:endParaRPr b="0" lang="ru-RU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Второй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6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6516000" cy="532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60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Модель склонности клиента к приобретению машиноместа</a:t>
            </a:r>
            <a:br>
              <a:rPr sz="6000"/>
            </a:br>
            <a:endParaRPr b="0" lang="ru-RU" sz="6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29" name="TextBox 952"/>
          <p:cNvSpPr/>
          <p:nvPr/>
        </p:nvSpPr>
        <p:spPr>
          <a:xfrm>
            <a:off x="622440" y="6143040"/>
            <a:ext cx="4139640" cy="41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ru-RU" sz="1800" spc="-1" strike="noStrike">
                <a:solidFill>
                  <a:srgbClr val="ffffff"/>
                </a:solidFill>
                <a:latin typeface="CoFo Sans Medium"/>
                <a:ea typeface="DejaVu Sans"/>
              </a:rPr>
              <a:t>Плахотник Анастасия ИСП-22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Image 3" descr="preencoded.png"/>
          <p:cNvPicPr/>
          <p:nvPr/>
        </p:nvPicPr>
        <p:blipFill>
          <a:blip r:embed="rId1"/>
          <a:stretch/>
        </p:blipFill>
        <p:spPr>
          <a:xfrm>
            <a:off x="1725840" y="337320"/>
            <a:ext cx="9178920" cy="1092960"/>
          </a:xfrm>
          <a:prstGeom prst="rect">
            <a:avLst/>
          </a:prstGeom>
          <a:ln w="0">
            <a:noFill/>
          </a:ln>
        </p:spPr>
      </p:pic>
      <p:sp>
        <p:nvSpPr>
          <p:cNvPr id="659" name=""/>
          <p:cNvSpPr txBox="1"/>
          <p:nvPr/>
        </p:nvSpPr>
        <p:spPr>
          <a:xfrm>
            <a:off x="2611440" y="527040"/>
            <a:ext cx="8629920" cy="696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3200" spc="-1" strike="noStrike">
                <a:solidFill>
                  <a:srgbClr val="ffffff"/>
                </a:solidFill>
                <a:latin typeface="CoFo Sans Medium"/>
              </a:rPr>
              <a:t>Модель №3 - CatBoostClassifier 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60" name="" descr=""/>
          <p:cNvPicPr/>
          <p:nvPr/>
        </p:nvPicPr>
        <p:blipFill>
          <a:blip r:embed="rId2"/>
          <a:stretch/>
        </p:blipFill>
        <p:spPr>
          <a:xfrm>
            <a:off x="3088440" y="1790640"/>
            <a:ext cx="5400360" cy="433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Прямоугольник: скругленные углы 2"/>
          <p:cNvSpPr/>
          <p:nvPr/>
        </p:nvSpPr>
        <p:spPr>
          <a:xfrm>
            <a:off x="287280" y="2960280"/>
            <a:ext cx="4828320" cy="1347120"/>
          </a:xfrm>
          <a:prstGeom prst="roundRect">
            <a:avLst>
              <a:gd name="adj" fmla="val 16667"/>
            </a:avLst>
          </a:prstGeom>
          <a:solidFill>
            <a:srgbClr val="0084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2800" spc="-1" strike="noStrike">
                <a:solidFill>
                  <a:srgbClr val="ffffff"/>
                </a:solidFill>
                <a:latin typeface="CoFo Sans Medium"/>
                <a:ea typeface="DejaVu Sans"/>
              </a:rPr>
              <a:t>Модель №1 Cамая точная</a:t>
            </a:r>
            <a:endParaRPr b="1" lang="ru-RU" sz="2800" spc="-1" strike="noStrike">
              <a:solidFill>
                <a:srgbClr val="ffffff"/>
              </a:solidFill>
              <a:latin typeface="CoFo Sans Medium"/>
            </a:endParaRPr>
          </a:p>
        </p:txBody>
      </p:sp>
      <p:sp>
        <p:nvSpPr>
          <p:cNvPr id="662" name="Image 5"/>
          <p:cNvSpPr txBox="1"/>
          <p:nvPr/>
        </p:nvSpPr>
        <p:spPr>
          <a:xfrm>
            <a:off x="338760" y="1420920"/>
            <a:ext cx="4768920" cy="109296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t" anchorCtr="1">
            <a:noAutofit/>
          </a:bodyPr>
          <a:p>
            <a:r>
              <a:rPr b="1" lang="ru-RU" sz="4400" spc="-1" strike="noStrike">
                <a:solidFill>
                  <a:srgbClr val="ffffff"/>
                </a:solidFill>
                <a:latin typeface="CoFo Sans Medium"/>
              </a:rPr>
              <a:t>Итог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"/>
          <p:cNvSpPr/>
          <p:nvPr/>
        </p:nvSpPr>
        <p:spPr>
          <a:xfrm rot="6790800">
            <a:off x="4238640" y="264240"/>
            <a:ext cx="9385920" cy="5188320"/>
          </a:xfrm>
          <a:prstGeom prst="roundRect">
            <a:avLst>
              <a:gd name="adj" fmla="val 16667"/>
            </a:avLst>
          </a:prstGeom>
          <a:solidFill>
            <a:srgbClr val="0084d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64" name="" descr=""/>
          <p:cNvPicPr/>
          <p:nvPr/>
        </p:nvPicPr>
        <p:blipFill>
          <a:blip r:embed="rId2"/>
          <a:stretch/>
        </p:blipFill>
        <p:spPr>
          <a:xfrm>
            <a:off x="6174720" y="1655640"/>
            <a:ext cx="4680000" cy="375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1080000" y="981360"/>
            <a:ext cx="4679640" cy="1178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50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Цель кейса</a:t>
            </a:r>
            <a:endParaRPr b="0" lang="ru-RU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31" name="Прямоугольник: скругленные углы 954"/>
          <p:cNvSpPr/>
          <p:nvPr/>
        </p:nvSpPr>
        <p:spPr>
          <a:xfrm>
            <a:off x="4140000" y="1980000"/>
            <a:ext cx="6659640" cy="28796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Создание модели для поиска новых клиентов, наиболее склонных к приобритению машиноместа.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PlaceHolder 1"/>
          <p:cNvSpPr>
            <a:spLocks noGrp="1"/>
          </p:cNvSpPr>
          <p:nvPr>
            <p:ph/>
          </p:nvPr>
        </p:nvSpPr>
        <p:spPr>
          <a:xfrm>
            <a:off x="180000" y="189000"/>
            <a:ext cx="5939640" cy="107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4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План работы</a:t>
            </a:r>
            <a:endParaRPr b="0" lang="ru-RU" sz="4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33" name="Прямоугольник 956"/>
          <p:cNvSpPr/>
          <p:nvPr/>
        </p:nvSpPr>
        <p:spPr>
          <a:xfrm>
            <a:off x="6480000" y="0"/>
            <a:ext cx="5711760" cy="6857640"/>
          </a:xfrm>
          <a:prstGeom prst="rect">
            <a:avLst/>
          </a:prstGeom>
          <a:solidFill>
            <a:srgbClr val="0084d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1" lang="ru-RU" sz="1800" spc="-1" strike="noStrike">
              <a:solidFill>
                <a:srgbClr val="000000"/>
              </a:solidFill>
              <a:latin typeface="CoFo Sans Medium"/>
              <a:ea typeface="DejaVu Sans"/>
            </a:endParaRPr>
          </a:p>
        </p:txBody>
      </p:sp>
      <p:sp>
        <p:nvSpPr>
          <p:cNvPr id="634" name="TextBox 957"/>
          <p:cNvSpPr/>
          <p:nvPr/>
        </p:nvSpPr>
        <p:spPr>
          <a:xfrm>
            <a:off x="540000" y="1080000"/>
            <a:ext cx="5579640" cy="50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Определение действий для выполнения работы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Анализ предоставленных данных 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Поиск алгоритмов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Создание Baseline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Формирование готовой работы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CoFo Sans Medium"/>
                <a:ea typeface="DejaVu Sans"/>
              </a:rPr>
              <a:t>Сдача работы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5" name="TextBox 958"/>
          <p:cNvSpPr/>
          <p:nvPr/>
        </p:nvSpPr>
        <p:spPr>
          <a:xfrm>
            <a:off x="6840000" y="2520000"/>
            <a:ext cx="5219640" cy="21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3200" spc="-1" strike="noStrike">
                <a:solidFill>
                  <a:srgbClr val="ffffff"/>
                </a:solidFill>
                <a:latin typeface="CoFo Sans Medium"/>
                <a:ea typeface="DejaVu Sans"/>
              </a:rPr>
              <a:t>Проверка модели метрикой ROC-AUC и анализ полученных результатов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40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Обработка данных</a:t>
            </a:r>
            <a:endParaRPr b="1" lang="ru-RU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37" name="PlaceHolder 2"/>
          <p:cNvSpPr>
            <a:spLocks noGrp="1"/>
          </p:cNvSpPr>
          <p:nvPr>
            <p:ph/>
          </p:nvPr>
        </p:nvSpPr>
        <p:spPr>
          <a:xfrm>
            <a:off x="658800" y="1306800"/>
            <a:ext cx="3203280" cy="424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1" lang="ru-RU" sz="3600" spc="-1" strike="noStrike">
                <a:solidFill>
                  <a:srgbClr val="ffffff"/>
                </a:solidFill>
                <a:latin typeface="CoFo Sans Medium"/>
                <a:ea typeface="CoFo Sans"/>
              </a:rPr>
              <a:t>Удаление дубликатов</a:t>
            </a:r>
            <a:endParaRPr b="0" lang="ru-RU" sz="3600" spc="-1" strike="noStrike">
              <a:solidFill>
                <a:schemeClr val="dk1"/>
              </a:solidFill>
              <a:latin typeface="Arial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38" name="PlaceHolder 3"/>
          <p:cNvSpPr>
            <a:spLocks noGrp="1"/>
          </p:cNvSpPr>
          <p:nvPr>
            <p:ph/>
          </p:nvPr>
        </p:nvSpPr>
        <p:spPr>
          <a:xfrm>
            <a:off x="4510800" y="1306800"/>
            <a:ext cx="3167280" cy="424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1" lang="ru-RU" sz="3600" spc="-1" strike="noStrike">
                <a:solidFill>
                  <a:schemeClr val="dk1"/>
                </a:solidFill>
                <a:latin typeface="CoFo Sans Medium"/>
                <a:ea typeface="DejaVu Sans"/>
              </a:rPr>
              <a:t>Заполнение пропусков</a:t>
            </a:r>
            <a:endParaRPr b="0" lang="ru-RU" sz="3600" spc="-1" strike="noStrike">
              <a:solidFill>
                <a:schemeClr val="dk1"/>
              </a:solidFill>
              <a:latin typeface="Arial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39" name="PlaceHolder 4"/>
          <p:cNvSpPr>
            <a:spLocks noGrp="1"/>
          </p:cNvSpPr>
          <p:nvPr>
            <p:ph/>
          </p:nvPr>
        </p:nvSpPr>
        <p:spPr>
          <a:xfrm>
            <a:off x="8328600" y="1306800"/>
            <a:ext cx="3203280" cy="424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1" lang="ru-RU" sz="3600" spc="-1" strike="noStrike">
                <a:solidFill>
                  <a:srgbClr val="ffffff"/>
                </a:solidFill>
                <a:latin typeface="CoFo Sans Medium"/>
                <a:ea typeface="CoFo Sans"/>
              </a:rPr>
              <a:t>Обработка выбросов</a:t>
            </a:r>
            <a:r>
              <a:rPr b="0" lang="ru-RU" sz="1800" spc="-1" strike="noStrike">
                <a:solidFill>
                  <a:srgbClr val="ffffff"/>
                </a:solidFill>
                <a:latin typeface="CoFo Sans"/>
                <a:ea typeface="CoFo Sans"/>
              </a:rPr>
              <a:t> 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640" name="Рисунок 5" descr=""/>
          <p:cNvPicPr/>
          <p:nvPr/>
        </p:nvPicPr>
        <p:blipFill>
          <a:blip r:embed="rId1"/>
          <a:stretch/>
        </p:blipFill>
        <p:spPr>
          <a:xfrm>
            <a:off x="6885720" y="4883400"/>
            <a:ext cx="792360" cy="667080"/>
          </a:xfrm>
          <a:prstGeom prst="rect">
            <a:avLst/>
          </a:prstGeom>
          <a:ln w="0">
            <a:noFill/>
          </a:ln>
        </p:spPr>
      </p:pic>
      <p:pic>
        <p:nvPicPr>
          <p:cNvPr id="641" name="Рисунок 6" descr=""/>
          <p:cNvPicPr/>
          <p:nvPr/>
        </p:nvPicPr>
        <p:blipFill>
          <a:blip r:embed="rId2"/>
          <a:stretch/>
        </p:blipFill>
        <p:spPr>
          <a:xfrm>
            <a:off x="3054240" y="4744440"/>
            <a:ext cx="806040" cy="806040"/>
          </a:xfrm>
          <a:prstGeom prst="rect">
            <a:avLst/>
          </a:prstGeom>
          <a:ln w="0">
            <a:noFill/>
          </a:ln>
        </p:spPr>
      </p:pic>
      <p:pic>
        <p:nvPicPr>
          <p:cNvPr id="642" name="Рисунок 7" descr=""/>
          <p:cNvPicPr/>
          <p:nvPr/>
        </p:nvPicPr>
        <p:blipFill>
          <a:blip r:embed="rId3"/>
          <a:stretch/>
        </p:blipFill>
        <p:spPr>
          <a:xfrm>
            <a:off x="10531080" y="4751280"/>
            <a:ext cx="1000800" cy="799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42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300"/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300" fill="hold"/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300" fill="hold"/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nodeType="withEffect" fill="hold" presetClass="entr" presetID="4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300"/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300" fill="hold"/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300" fill="hold"/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nodeType="withEffect" fill="hold" presetClass="entr" presetID="4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300"/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" dur="300" fill="hold"/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300" fill="hold"/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TextBox 2"/>
          <p:cNvSpPr/>
          <p:nvPr/>
        </p:nvSpPr>
        <p:spPr>
          <a:xfrm>
            <a:off x="614880" y="721800"/>
            <a:ext cx="11396880" cy="6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ru-RU" sz="4000" spc="-1" strike="noStrike">
                <a:solidFill>
                  <a:schemeClr val="accent6"/>
                </a:solidFill>
                <a:latin typeface="CoFo Sans Medium"/>
                <a:ea typeface="DejaVu Sans"/>
              </a:rPr>
              <a:t>Просмотр предоставленных данных:</a:t>
            </a:r>
            <a:endParaRPr b="1" lang="ru-RU" sz="4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44" name="" descr=""/>
          <p:cNvPicPr/>
          <p:nvPr/>
        </p:nvPicPr>
        <p:blipFill>
          <a:blip r:embed="rId1"/>
          <a:stretch/>
        </p:blipFill>
        <p:spPr>
          <a:xfrm>
            <a:off x="259200" y="1537560"/>
            <a:ext cx="11761920" cy="4560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TextBox 1"/>
          <p:cNvSpPr/>
          <p:nvPr/>
        </p:nvSpPr>
        <p:spPr>
          <a:xfrm>
            <a:off x="1213200" y="779760"/>
            <a:ext cx="9748440" cy="6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ru-RU" sz="4000" spc="-1" strike="noStrike">
                <a:solidFill>
                  <a:schemeClr val="accent6"/>
                </a:solidFill>
                <a:latin typeface="CoFo Sans Medium"/>
                <a:ea typeface="DejaVu Sans"/>
              </a:rPr>
              <a:t>Количество пропусков в данных</a:t>
            </a:r>
            <a:endParaRPr b="1" lang="ru-RU" sz="4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46" name="" descr=""/>
          <p:cNvPicPr/>
          <p:nvPr/>
        </p:nvPicPr>
        <p:blipFill>
          <a:blip r:embed="rId1"/>
          <a:stretch/>
        </p:blipFill>
        <p:spPr>
          <a:xfrm>
            <a:off x="1103040" y="1646640"/>
            <a:ext cx="4198680" cy="4454280"/>
          </a:xfrm>
          <a:prstGeom prst="rect">
            <a:avLst/>
          </a:prstGeom>
          <a:ln w="0">
            <a:noFill/>
          </a:ln>
        </p:spPr>
      </p:pic>
      <p:pic>
        <p:nvPicPr>
          <p:cNvPr id="647" name="" descr=""/>
          <p:cNvPicPr/>
          <p:nvPr/>
        </p:nvPicPr>
        <p:blipFill>
          <a:blip r:embed="rId2"/>
          <a:stretch/>
        </p:blipFill>
        <p:spPr>
          <a:xfrm>
            <a:off x="6344280" y="1587240"/>
            <a:ext cx="4268160" cy="4554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TextBox 11"/>
          <p:cNvSpPr/>
          <p:nvPr/>
        </p:nvSpPr>
        <p:spPr>
          <a:xfrm>
            <a:off x="2412360" y="615600"/>
            <a:ext cx="7925760" cy="6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ru-RU" sz="4000" spc="-1" strike="noStrike">
                <a:solidFill>
                  <a:schemeClr val="accent6"/>
                </a:solidFill>
                <a:latin typeface="CoFo Sans Medium"/>
                <a:ea typeface="DejaVu Sans"/>
              </a:rPr>
              <a:t>Подготовленные данные</a:t>
            </a:r>
            <a:endParaRPr b="1" lang="ru-RU" sz="4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49" name="" descr=""/>
          <p:cNvPicPr/>
          <p:nvPr/>
        </p:nvPicPr>
        <p:blipFill>
          <a:blip r:embed="rId1"/>
          <a:stretch/>
        </p:blipFill>
        <p:spPr>
          <a:xfrm>
            <a:off x="982440" y="2383560"/>
            <a:ext cx="4681080" cy="4021200"/>
          </a:xfrm>
          <a:prstGeom prst="rect">
            <a:avLst/>
          </a:prstGeom>
          <a:ln w="0">
            <a:noFill/>
          </a:ln>
        </p:spPr>
      </p:pic>
      <p:pic>
        <p:nvPicPr>
          <p:cNvPr id="650" name="" descr=""/>
          <p:cNvPicPr/>
          <p:nvPr/>
        </p:nvPicPr>
        <p:blipFill>
          <a:blip r:embed="rId2"/>
          <a:stretch/>
        </p:blipFill>
        <p:spPr>
          <a:xfrm>
            <a:off x="5733360" y="1929240"/>
            <a:ext cx="5648400" cy="3728160"/>
          </a:xfrm>
          <a:prstGeom prst="rect">
            <a:avLst/>
          </a:prstGeom>
          <a:ln w="0">
            <a:noFill/>
          </a:ln>
        </p:spPr>
      </p:pic>
      <p:sp>
        <p:nvSpPr>
          <p:cNvPr id="651" name=""/>
          <p:cNvSpPr txBox="1"/>
          <p:nvPr/>
        </p:nvSpPr>
        <p:spPr>
          <a:xfrm>
            <a:off x="1338480" y="1964520"/>
            <a:ext cx="3678840" cy="419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1800" spc="-1" strike="noStrike">
                <a:solidFill>
                  <a:srgbClr val="000000"/>
                </a:solidFill>
                <a:latin typeface="CoFo Sans Medium"/>
              </a:rPr>
              <a:t>Пропуски данных в valid</a:t>
            </a:r>
            <a:endParaRPr b="1" lang="ru-RU" sz="1800" spc="-1" strike="noStrike">
              <a:solidFill>
                <a:srgbClr val="000000"/>
              </a:solidFill>
              <a:latin typeface="CoFo Sans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Image 1" descr="preencoded.png"/>
          <p:cNvPicPr/>
          <p:nvPr/>
        </p:nvPicPr>
        <p:blipFill>
          <a:blip r:embed="rId1"/>
          <a:stretch/>
        </p:blipFill>
        <p:spPr>
          <a:xfrm>
            <a:off x="1725840" y="337320"/>
            <a:ext cx="9178920" cy="1092960"/>
          </a:xfrm>
          <a:prstGeom prst="rect">
            <a:avLst/>
          </a:prstGeom>
          <a:ln w="0">
            <a:noFill/>
          </a:ln>
        </p:spPr>
      </p:pic>
      <p:sp>
        <p:nvSpPr>
          <p:cNvPr id="653" name=""/>
          <p:cNvSpPr txBox="1"/>
          <p:nvPr/>
        </p:nvSpPr>
        <p:spPr>
          <a:xfrm>
            <a:off x="2003760" y="527040"/>
            <a:ext cx="8629920" cy="696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3200" spc="-1" strike="noStrike">
                <a:solidFill>
                  <a:srgbClr val="ffffff"/>
                </a:solidFill>
                <a:latin typeface="CoFo Sans Medium"/>
              </a:rPr>
              <a:t>Модель №1 - RandomForestClassifier </a:t>
            </a:r>
            <a:endParaRPr b="1" lang="ru-RU" sz="3200" spc="-1" strike="noStrike">
              <a:solidFill>
                <a:srgbClr val="ffffff"/>
              </a:solidFill>
              <a:latin typeface="CoFo Sans Medium"/>
            </a:endParaRPr>
          </a:p>
        </p:txBody>
      </p:sp>
      <p:pic>
        <p:nvPicPr>
          <p:cNvPr id="654" name="" descr=""/>
          <p:cNvPicPr/>
          <p:nvPr/>
        </p:nvPicPr>
        <p:blipFill>
          <a:blip r:embed="rId2"/>
          <a:stretch/>
        </p:blipFill>
        <p:spPr>
          <a:xfrm>
            <a:off x="3195000" y="1692360"/>
            <a:ext cx="5400360" cy="433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Image 4" descr="preencoded.png"/>
          <p:cNvPicPr/>
          <p:nvPr/>
        </p:nvPicPr>
        <p:blipFill>
          <a:blip r:embed="rId1"/>
          <a:stretch/>
        </p:blipFill>
        <p:spPr>
          <a:xfrm>
            <a:off x="1725840" y="337320"/>
            <a:ext cx="9178920" cy="1092960"/>
          </a:xfrm>
          <a:prstGeom prst="rect">
            <a:avLst/>
          </a:prstGeom>
          <a:ln w="0">
            <a:noFill/>
          </a:ln>
        </p:spPr>
      </p:pic>
      <p:sp>
        <p:nvSpPr>
          <p:cNvPr id="656" name=""/>
          <p:cNvSpPr txBox="1"/>
          <p:nvPr/>
        </p:nvSpPr>
        <p:spPr>
          <a:xfrm>
            <a:off x="2553840" y="527040"/>
            <a:ext cx="8629920" cy="696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3200" spc="-1" strike="noStrike">
                <a:solidFill>
                  <a:srgbClr val="ffffff"/>
                </a:solidFill>
                <a:latin typeface="CoFo Sans Medium"/>
              </a:rPr>
              <a:t>Модель №2 - LogisticRegression 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57" name="" descr=""/>
          <p:cNvPicPr/>
          <p:nvPr/>
        </p:nvPicPr>
        <p:blipFill>
          <a:blip r:embed="rId2"/>
          <a:stretch/>
        </p:blipFill>
        <p:spPr>
          <a:xfrm>
            <a:off x="3285360" y="1774080"/>
            <a:ext cx="5400360" cy="433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Самолёт</Template>
  <TotalTime>354</TotalTime>
  <Application>LibreOffice/24.2.4.2$Windows_X86_64 LibreOffice_project/51a6219feb6075d9a4c46691dcfe0cd9c4fff3c2</Application>
  <AppVersion>15.0000</AppVersion>
  <Words>9547</Words>
  <Paragraphs>1763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2024-12-18T07:13:25Z</dcterms:created>
  <dc:creator/>
  <dc:description/>
  <dc:language>ru-RU</dc:language>
  <cp:lastModifiedBy/>
  <dcterms:modified xsi:type="dcterms:W3CDTF">2024-12-19T07:57:02Z</dcterms:modified>
  <cp:revision>8</cp:revision>
  <dc:subject/>
  <dc:title>Самолёт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165</vt:i4>
  </property>
</Properties>
</file>